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9" r:id="rId14"/>
    <p:sldId id="267" r:id="rId15"/>
  </p:sldIdLst>
  <p:sldSz cx="18288000" cy="10287000"/>
  <p:notesSz cx="6886575" cy="10017125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Bold" panose="00000800000000000000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988A1-26E1-486C-9E6D-248A0268ECC2}" v="6" dt="2025-12-18T16:21:11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 varScale="1">
        <p:scale>
          <a:sx n="47" d="100"/>
          <a:sy n="47" d="100"/>
        </p:scale>
        <p:origin x="5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Ángela Hidalgo" userId="804f6b5e-5e07-46bb-9fb4-d27b9f7766e1" providerId="ADAL" clId="{58E161DB-5E67-49A3-AF74-EA7C363F6476}"/>
    <pc:docChg chg="undo custSel addSld delSld modSld">
      <pc:chgData name="Ángela Hidalgo" userId="804f6b5e-5e07-46bb-9fb4-d27b9f7766e1" providerId="ADAL" clId="{58E161DB-5E67-49A3-AF74-EA7C363F6476}" dt="2025-12-18T16:21:22.446" v="154" actId="1035"/>
      <pc:docMkLst>
        <pc:docMk/>
      </pc:docMkLst>
      <pc:sldChg chg="addSp modSp mod">
        <pc:chgData name="Ángela Hidalgo" userId="804f6b5e-5e07-46bb-9fb4-d27b9f7766e1" providerId="ADAL" clId="{58E161DB-5E67-49A3-AF74-EA7C363F6476}" dt="2025-12-18T16:21:22.446" v="154" actId="1035"/>
        <pc:sldMkLst>
          <pc:docMk/>
          <pc:sldMk cId="0" sldId="256"/>
        </pc:sldMkLst>
        <pc:picChg chg="add mod">
          <ac:chgData name="Ángela Hidalgo" userId="804f6b5e-5e07-46bb-9fb4-d27b9f7766e1" providerId="ADAL" clId="{58E161DB-5E67-49A3-AF74-EA7C363F6476}" dt="2025-12-18T16:21:22.446" v="154" actId="1035"/>
          <ac:picMkLst>
            <pc:docMk/>
            <pc:sldMk cId="0" sldId="256"/>
            <ac:picMk id="13" creationId="{D2CCFB8C-B2F3-FA4B-2E76-0DCC9853B3EC}"/>
          </ac:picMkLst>
        </pc:picChg>
      </pc:sldChg>
      <pc:sldChg chg="modSp mod">
        <pc:chgData name="Ángela Hidalgo" userId="804f6b5e-5e07-46bb-9fb4-d27b9f7766e1" providerId="ADAL" clId="{58E161DB-5E67-49A3-AF74-EA7C363F6476}" dt="2025-12-17T20:01:03.686" v="138" actId="20577"/>
        <pc:sldMkLst>
          <pc:docMk/>
          <pc:sldMk cId="0" sldId="257"/>
        </pc:sldMkLst>
        <pc:spChg chg="mod">
          <ac:chgData name="Ángela Hidalgo" userId="804f6b5e-5e07-46bb-9fb4-d27b9f7766e1" providerId="ADAL" clId="{58E161DB-5E67-49A3-AF74-EA7C363F6476}" dt="2025-12-17T20:01:03.686" v="138" actId="20577"/>
          <ac:spMkLst>
            <pc:docMk/>
            <pc:sldMk cId="0" sldId="257"/>
            <ac:spMk id="5" creationId="{00000000-0000-0000-0000-000000000000}"/>
          </ac:spMkLst>
        </pc:spChg>
      </pc:sldChg>
      <pc:sldChg chg="mod modShow">
        <pc:chgData name="Ángela Hidalgo" userId="804f6b5e-5e07-46bb-9fb4-d27b9f7766e1" providerId="ADAL" clId="{58E161DB-5E67-49A3-AF74-EA7C363F6476}" dt="2025-12-10T16:14:35.407" v="94" actId="729"/>
        <pc:sldMkLst>
          <pc:docMk/>
          <pc:sldMk cId="0" sldId="258"/>
        </pc:sldMkLst>
      </pc:sldChg>
      <pc:sldChg chg="modSp mod">
        <pc:chgData name="Ángela Hidalgo" userId="804f6b5e-5e07-46bb-9fb4-d27b9f7766e1" providerId="ADAL" clId="{58E161DB-5E67-49A3-AF74-EA7C363F6476}" dt="2025-12-10T16:32:58.304" v="137" actId="20577"/>
        <pc:sldMkLst>
          <pc:docMk/>
          <pc:sldMk cId="0" sldId="261"/>
        </pc:sldMkLst>
        <pc:spChg chg="mod">
          <ac:chgData name="Ángela Hidalgo" userId="804f6b5e-5e07-46bb-9fb4-d27b9f7766e1" providerId="ADAL" clId="{58E161DB-5E67-49A3-AF74-EA7C363F6476}" dt="2025-12-10T16:32:58.304" v="137" actId="20577"/>
          <ac:spMkLst>
            <pc:docMk/>
            <pc:sldMk cId="0" sldId="261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n que contiene Interfaz de usuario gráfica  Descripción generada automáticamente"/>
          <p:cNvSpPr/>
          <p:nvPr/>
        </p:nvSpPr>
        <p:spPr>
          <a:xfrm>
            <a:off x="738340" y="636008"/>
            <a:ext cx="2616296" cy="1155742"/>
          </a:xfrm>
          <a:custGeom>
            <a:avLst/>
            <a:gdLst/>
            <a:ahLst/>
            <a:cxnLst/>
            <a:rect l="l" t="t" r="r" b="b"/>
            <a:pathLst>
              <a:path w="2616296" h="1155742">
                <a:moveTo>
                  <a:pt x="0" y="0"/>
                </a:moveTo>
                <a:lnTo>
                  <a:pt x="2616296" y="0"/>
                </a:lnTo>
                <a:lnTo>
                  <a:pt x="2616296" y="1155742"/>
                </a:lnTo>
                <a:lnTo>
                  <a:pt x="0" y="1155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Freeform 3" descr="Una persona con un celular en la mano  Descripción generada automáticamente con confianza baja"/>
          <p:cNvSpPr/>
          <p:nvPr/>
        </p:nvSpPr>
        <p:spPr>
          <a:xfrm>
            <a:off x="0" y="2386629"/>
            <a:ext cx="18288000" cy="6400800"/>
          </a:xfrm>
          <a:custGeom>
            <a:avLst/>
            <a:gdLst/>
            <a:ahLst/>
            <a:cxnLst/>
            <a:rect l="l" t="t" r="r" b="b"/>
            <a:pathLst>
              <a:path w="18288000" h="6400800">
                <a:moveTo>
                  <a:pt x="0" y="0"/>
                </a:moveTo>
                <a:lnTo>
                  <a:pt x="18288000" y="0"/>
                </a:lnTo>
                <a:lnTo>
                  <a:pt x="18288000" y="6400800"/>
                </a:lnTo>
                <a:lnTo>
                  <a:pt x="0" y="6400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grpSp>
        <p:nvGrpSpPr>
          <p:cNvPr id="4" name="Group 4"/>
          <p:cNvGrpSpPr/>
          <p:nvPr/>
        </p:nvGrpSpPr>
        <p:grpSpPr>
          <a:xfrm>
            <a:off x="0" y="6490924"/>
            <a:ext cx="10939749" cy="2765832"/>
            <a:chOff x="0" y="0"/>
            <a:chExt cx="14586332" cy="36877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86331" cy="3687826"/>
            </a:xfrm>
            <a:custGeom>
              <a:avLst/>
              <a:gdLst/>
              <a:ahLst/>
              <a:cxnLst/>
              <a:rect l="l" t="t" r="r" b="b"/>
              <a:pathLst>
                <a:path w="14586331" h="3687826">
                  <a:moveTo>
                    <a:pt x="0" y="0"/>
                  </a:moveTo>
                  <a:lnTo>
                    <a:pt x="14586331" y="0"/>
                  </a:lnTo>
                  <a:lnTo>
                    <a:pt x="14586331" y="3687826"/>
                  </a:lnTo>
                  <a:lnTo>
                    <a:pt x="0" y="3687826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/>
            <a:lstStyle/>
            <a:p>
              <a:endParaRPr lang="es-EC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7141768"/>
            <a:ext cx="8843251" cy="1209798"/>
            <a:chOff x="0" y="0"/>
            <a:chExt cx="7134959" cy="9760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134958" cy="976096"/>
            </a:xfrm>
            <a:custGeom>
              <a:avLst/>
              <a:gdLst/>
              <a:ahLst/>
              <a:cxnLst/>
              <a:rect l="l" t="t" r="r" b="b"/>
              <a:pathLst>
                <a:path w="7134958" h="976096">
                  <a:moveTo>
                    <a:pt x="0" y="0"/>
                  </a:moveTo>
                  <a:lnTo>
                    <a:pt x="7134958" y="0"/>
                  </a:lnTo>
                  <a:lnTo>
                    <a:pt x="7134958" y="976096"/>
                  </a:lnTo>
                  <a:lnTo>
                    <a:pt x="0" y="9760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6675"/>
              <a:ext cx="7134959" cy="90942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669"/>
                </a:lnSpc>
              </a:pPr>
              <a:r>
                <a:rPr lang="en-US" sz="524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RED SUMMA EDUCATION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45630" y="8967788"/>
            <a:ext cx="1935707" cy="288969"/>
            <a:chOff x="0" y="0"/>
            <a:chExt cx="2580942" cy="3852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80894" cy="385318"/>
            </a:xfrm>
            <a:custGeom>
              <a:avLst/>
              <a:gdLst/>
              <a:ahLst/>
              <a:cxnLst/>
              <a:rect l="l" t="t" r="r" b="b"/>
              <a:pathLst>
                <a:path w="2580894" h="385318">
                  <a:moveTo>
                    <a:pt x="0" y="0"/>
                  </a:moveTo>
                  <a:lnTo>
                    <a:pt x="2580894" y="0"/>
                  </a:lnTo>
                  <a:lnTo>
                    <a:pt x="2580894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EDE709"/>
            </a:solidFill>
          </p:spPr>
          <p:txBody>
            <a:bodyPr/>
            <a:lstStyle/>
            <a:p>
              <a:endParaRPr lang="es-EC"/>
            </a:p>
          </p:txBody>
        </p:sp>
      </p:grpSp>
      <p:sp>
        <p:nvSpPr>
          <p:cNvPr id="11" name="Freeform 11" descr="IEP – Instituto Europeo de Posgrado ..."/>
          <p:cNvSpPr/>
          <p:nvPr/>
        </p:nvSpPr>
        <p:spPr>
          <a:xfrm>
            <a:off x="14527763" y="83643"/>
            <a:ext cx="3593890" cy="2260468"/>
          </a:xfrm>
          <a:custGeom>
            <a:avLst/>
            <a:gdLst/>
            <a:ahLst/>
            <a:cxnLst/>
            <a:rect l="l" t="t" r="r" b="b"/>
            <a:pathLst>
              <a:path w="3593890" h="2260468">
                <a:moveTo>
                  <a:pt x="0" y="0"/>
                </a:moveTo>
                <a:lnTo>
                  <a:pt x="3593890" y="0"/>
                </a:lnTo>
                <a:lnTo>
                  <a:pt x="3593890" y="2260469"/>
                </a:lnTo>
                <a:lnTo>
                  <a:pt x="0" y="22604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pic>
        <p:nvPicPr>
          <p:cNvPr id="13" name="Imagen 12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2CCFB8C-B2F3-FA4B-2E76-0DCC9853B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34290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966835"/>
            <a:ext cx="18288000" cy="1348740"/>
          </a:xfrm>
          <a:custGeom>
            <a:avLst/>
            <a:gdLst/>
            <a:ahLst/>
            <a:cxnLst/>
            <a:rect l="l" t="t" r="r" b="b"/>
            <a:pathLst>
              <a:path w="18288000" h="1348740">
                <a:moveTo>
                  <a:pt x="0" y="0"/>
                </a:moveTo>
                <a:lnTo>
                  <a:pt x="18288000" y="0"/>
                </a:lnTo>
                <a:lnTo>
                  <a:pt x="18288000" y="1348740"/>
                </a:lnTo>
                <a:lnTo>
                  <a:pt x="0" y="1348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Freeform 3"/>
          <p:cNvSpPr/>
          <p:nvPr/>
        </p:nvSpPr>
        <p:spPr>
          <a:xfrm>
            <a:off x="1028700" y="1579648"/>
            <a:ext cx="16230600" cy="6471952"/>
          </a:xfrm>
          <a:custGeom>
            <a:avLst/>
            <a:gdLst/>
            <a:ahLst/>
            <a:cxnLst/>
            <a:rect l="l" t="t" r="r" b="b"/>
            <a:pathLst>
              <a:path w="16230600" h="6471952">
                <a:moveTo>
                  <a:pt x="0" y="0"/>
                </a:moveTo>
                <a:lnTo>
                  <a:pt x="16230600" y="0"/>
                </a:lnTo>
                <a:lnTo>
                  <a:pt x="16230600" y="6471952"/>
                </a:lnTo>
                <a:lnTo>
                  <a:pt x="0" y="6471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4" name="TextBox 4"/>
          <p:cNvSpPr txBox="1"/>
          <p:nvPr/>
        </p:nvSpPr>
        <p:spPr>
          <a:xfrm>
            <a:off x="774016" y="657051"/>
            <a:ext cx="7288588" cy="549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88"/>
              </a:lnSpc>
            </a:pPr>
            <a:r>
              <a:rPr lang="en-US" sz="440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Portafolio de posgrados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966835"/>
            <a:ext cx="18288000" cy="1348740"/>
          </a:xfrm>
          <a:custGeom>
            <a:avLst/>
            <a:gdLst/>
            <a:ahLst/>
            <a:cxnLst/>
            <a:rect l="l" t="t" r="r" b="b"/>
            <a:pathLst>
              <a:path w="18288000" h="1348740">
                <a:moveTo>
                  <a:pt x="0" y="0"/>
                </a:moveTo>
                <a:lnTo>
                  <a:pt x="18288000" y="0"/>
                </a:lnTo>
                <a:lnTo>
                  <a:pt x="18288000" y="1348740"/>
                </a:lnTo>
                <a:lnTo>
                  <a:pt x="0" y="1348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Freeform 3"/>
          <p:cNvSpPr/>
          <p:nvPr/>
        </p:nvSpPr>
        <p:spPr>
          <a:xfrm>
            <a:off x="1028700" y="2013193"/>
            <a:ext cx="16230600" cy="5619845"/>
          </a:xfrm>
          <a:custGeom>
            <a:avLst/>
            <a:gdLst/>
            <a:ahLst/>
            <a:cxnLst/>
            <a:rect l="l" t="t" r="r" b="b"/>
            <a:pathLst>
              <a:path w="16230600" h="5619845">
                <a:moveTo>
                  <a:pt x="0" y="0"/>
                </a:moveTo>
                <a:lnTo>
                  <a:pt x="16230600" y="0"/>
                </a:lnTo>
                <a:lnTo>
                  <a:pt x="16230600" y="5619845"/>
                </a:lnTo>
                <a:lnTo>
                  <a:pt x="0" y="56198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4" name="TextBox 4"/>
          <p:cNvSpPr txBox="1"/>
          <p:nvPr/>
        </p:nvSpPr>
        <p:spPr>
          <a:xfrm>
            <a:off x="774016" y="657051"/>
            <a:ext cx="7288588" cy="549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88"/>
              </a:lnSpc>
            </a:pPr>
            <a:r>
              <a:rPr lang="en-US" sz="440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Portafolio de posgrados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34400" y="1890289"/>
            <a:ext cx="8610600" cy="1646738"/>
            <a:chOff x="0" y="0"/>
            <a:chExt cx="12192000" cy="21956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92000" cy="2195651"/>
            </a:xfrm>
            <a:custGeom>
              <a:avLst/>
              <a:gdLst/>
              <a:ahLst/>
              <a:cxnLst/>
              <a:rect l="l" t="t" r="r" b="b"/>
              <a:pathLst>
                <a:path w="12192000" h="2195651">
                  <a:moveTo>
                    <a:pt x="0" y="0"/>
                  </a:moveTo>
                  <a:lnTo>
                    <a:pt x="12192000" y="0"/>
                  </a:lnTo>
                  <a:lnTo>
                    <a:pt x="12192000" y="2195651"/>
                  </a:lnTo>
                  <a:lnTo>
                    <a:pt x="0" y="21956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2192000" cy="21956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50540" lvl="1" indent="-275270" algn="just">
                <a:lnSpc>
                  <a:spcPts val="3059"/>
                </a:lnSpc>
                <a:buFont typeface="Arial"/>
                <a:buChar char="•"/>
              </a:pP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Descuentos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especiales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Cada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maestría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o MBA`s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tendrá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un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costo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entre USD 3.300 y USD 3.900. Sin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convenio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la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diferencia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sería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entre USD 500 y USD 1000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más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558045" y="3815409"/>
            <a:ext cx="9607426" cy="1617404"/>
            <a:chOff x="0" y="-18105"/>
            <a:chExt cx="12809902" cy="21565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2000" cy="2138433"/>
            </a:xfrm>
            <a:custGeom>
              <a:avLst/>
              <a:gdLst/>
              <a:ahLst/>
              <a:cxnLst/>
              <a:rect l="l" t="t" r="r" b="b"/>
              <a:pathLst>
                <a:path w="12192000" h="2138433">
                  <a:moveTo>
                    <a:pt x="0" y="0"/>
                  </a:moveTo>
                  <a:lnTo>
                    <a:pt x="12192000" y="0"/>
                  </a:lnTo>
                  <a:lnTo>
                    <a:pt x="12192000" y="2138433"/>
                  </a:lnTo>
                  <a:lnTo>
                    <a:pt x="0" y="21384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505006" y="-18105"/>
              <a:ext cx="11304896" cy="21384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28951" lvl="1" indent="-264475" algn="just">
                <a:lnSpc>
                  <a:spcPts val="2939"/>
                </a:lnSpc>
                <a:buFont typeface="Arial"/>
                <a:buChar char="•"/>
              </a:pP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Acceso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sin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costo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conferencias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y/o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clases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abiertas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magistrales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online de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especialistas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distintas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áreas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que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cuenta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la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universidad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y que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realiza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forma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permanente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11779" y="5834220"/>
            <a:ext cx="8833221" cy="1232350"/>
            <a:chOff x="0" y="0"/>
            <a:chExt cx="12782607" cy="16431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92000" cy="1643133"/>
            </a:xfrm>
            <a:custGeom>
              <a:avLst/>
              <a:gdLst/>
              <a:ahLst/>
              <a:cxnLst/>
              <a:rect l="l" t="t" r="r" b="b"/>
              <a:pathLst>
                <a:path w="12192000" h="1643133">
                  <a:moveTo>
                    <a:pt x="0" y="0"/>
                  </a:moveTo>
                  <a:lnTo>
                    <a:pt x="12192000" y="0"/>
                  </a:lnTo>
                  <a:lnTo>
                    <a:pt x="12192000" y="1643133"/>
                  </a:lnTo>
                  <a:lnTo>
                    <a:pt x="0" y="16431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90607" y="0"/>
              <a:ext cx="12192000" cy="16431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28951" lvl="1" indent="-264475" algn="just">
                <a:lnSpc>
                  <a:spcPts val="2939"/>
                </a:lnSpc>
                <a:buFont typeface="Arial"/>
                <a:buChar char="•"/>
              </a:pP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Todos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estos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beneficios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también se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incluirán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familiares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trabajadores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/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servidores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hasta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segundo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grado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consanguinidad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8966835"/>
            <a:ext cx="18288000" cy="1348740"/>
          </a:xfrm>
          <a:custGeom>
            <a:avLst/>
            <a:gdLst/>
            <a:ahLst/>
            <a:cxnLst/>
            <a:rect l="l" t="t" r="r" b="b"/>
            <a:pathLst>
              <a:path w="18288000" h="1348740">
                <a:moveTo>
                  <a:pt x="0" y="0"/>
                </a:moveTo>
                <a:lnTo>
                  <a:pt x="18288000" y="0"/>
                </a:lnTo>
                <a:lnTo>
                  <a:pt x="18288000" y="1348740"/>
                </a:lnTo>
                <a:lnTo>
                  <a:pt x="0" y="1348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grpSp>
        <p:nvGrpSpPr>
          <p:cNvPr id="12" name="Group 12"/>
          <p:cNvGrpSpPr/>
          <p:nvPr/>
        </p:nvGrpSpPr>
        <p:grpSpPr>
          <a:xfrm>
            <a:off x="2059245" y="3086103"/>
            <a:ext cx="3086100" cy="373267"/>
            <a:chOff x="0" y="0"/>
            <a:chExt cx="812800" cy="9830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98309"/>
            </a:xfrm>
            <a:custGeom>
              <a:avLst/>
              <a:gdLst/>
              <a:ahLst/>
              <a:cxnLst/>
              <a:rect l="l" t="t" r="r" b="b"/>
              <a:pathLst>
                <a:path w="812800" h="98309">
                  <a:moveTo>
                    <a:pt x="0" y="0"/>
                  </a:moveTo>
                  <a:lnTo>
                    <a:pt x="812800" y="0"/>
                  </a:lnTo>
                  <a:lnTo>
                    <a:pt x="812800" y="98309"/>
                  </a:lnTo>
                  <a:lnTo>
                    <a:pt x="0" y="983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812800" cy="98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18102" y="966769"/>
            <a:ext cx="13479887" cy="549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88"/>
              </a:lnSpc>
            </a:pPr>
            <a:r>
              <a:rPr lang="en-US" sz="440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IEP- </a:t>
            </a:r>
            <a:r>
              <a:rPr lang="en-US" sz="440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Beneficios</a:t>
            </a:r>
            <a:r>
              <a:rPr lang="en-US" sz="440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gracias al </a:t>
            </a:r>
            <a:r>
              <a:rPr lang="en-US" sz="440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convenio</a:t>
            </a:r>
            <a:endParaRPr lang="en-US" sz="4409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8311779" y="7276120"/>
            <a:ext cx="8833221" cy="1965948"/>
            <a:chOff x="0" y="0"/>
            <a:chExt cx="12782607" cy="262126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192000" cy="2254286"/>
            </a:xfrm>
            <a:custGeom>
              <a:avLst/>
              <a:gdLst/>
              <a:ahLst/>
              <a:cxnLst/>
              <a:rect l="l" t="t" r="r" b="b"/>
              <a:pathLst>
                <a:path w="12192000" h="2254286">
                  <a:moveTo>
                    <a:pt x="0" y="0"/>
                  </a:moveTo>
                  <a:lnTo>
                    <a:pt x="12192000" y="0"/>
                  </a:lnTo>
                  <a:lnTo>
                    <a:pt x="12192000" y="2254286"/>
                  </a:lnTo>
                  <a:lnTo>
                    <a:pt x="0" y="22542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90607" y="366977"/>
              <a:ext cx="12192000" cy="22542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28951" lvl="1" indent="-264475" algn="just">
                <a:lnSpc>
                  <a:spcPts val="2939"/>
                </a:lnSpc>
                <a:buFont typeface="Arial"/>
                <a:buChar char="•"/>
              </a:pP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Posibilidad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becas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del 100% para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cursos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formación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continua.  </a:t>
              </a:r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3689FFA4-2A35-9714-8875-FCF2B7310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75558"/>
            <a:ext cx="8028813" cy="46777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966835"/>
            <a:ext cx="18288000" cy="1348740"/>
          </a:xfrm>
          <a:custGeom>
            <a:avLst/>
            <a:gdLst/>
            <a:ahLst/>
            <a:cxnLst/>
            <a:rect l="l" t="t" r="r" b="b"/>
            <a:pathLst>
              <a:path w="18288000" h="1348740">
                <a:moveTo>
                  <a:pt x="0" y="0"/>
                </a:moveTo>
                <a:lnTo>
                  <a:pt x="18288000" y="0"/>
                </a:lnTo>
                <a:lnTo>
                  <a:pt x="18288000" y="1348740"/>
                </a:lnTo>
                <a:lnTo>
                  <a:pt x="0" y="1348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grpSp>
        <p:nvGrpSpPr>
          <p:cNvPr id="3" name="Group 3"/>
          <p:cNvGrpSpPr/>
          <p:nvPr/>
        </p:nvGrpSpPr>
        <p:grpSpPr>
          <a:xfrm>
            <a:off x="2059245" y="3304276"/>
            <a:ext cx="3086100" cy="373267"/>
            <a:chOff x="0" y="0"/>
            <a:chExt cx="812800" cy="983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98309"/>
            </a:xfrm>
            <a:custGeom>
              <a:avLst/>
              <a:gdLst/>
              <a:ahLst/>
              <a:cxnLst/>
              <a:rect l="l" t="t" r="r" b="b"/>
              <a:pathLst>
                <a:path w="812800" h="98309">
                  <a:moveTo>
                    <a:pt x="0" y="0"/>
                  </a:moveTo>
                  <a:lnTo>
                    <a:pt x="812800" y="0"/>
                  </a:lnTo>
                  <a:lnTo>
                    <a:pt x="812800" y="98309"/>
                  </a:lnTo>
                  <a:lnTo>
                    <a:pt x="0" y="983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98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970889" y="4233782"/>
            <a:ext cx="2440323" cy="1488002"/>
          </a:xfrm>
          <a:custGeom>
            <a:avLst/>
            <a:gdLst/>
            <a:ahLst/>
            <a:cxnLst/>
            <a:rect l="l" t="t" r="r" b="b"/>
            <a:pathLst>
              <a:path w="2440323" h="1488002">
                <a:moveTo>
                  <a:pt x="0" y="0"/>
                </a:moveTo>
                <a:lnTo>
                  <a:pt x="2440323" y="0"/>
                </a:lnTo>
                <a:lnTo>
                  <a:pt x="2440323" y="1488002"/>
                </a:lnTo>
                <a:lnTo>
                  <a:pt x="0" y="1488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7" name="Freeform 7"/>
          <p:cNvSpPr/>
          <p:nvPr/>
        </p:nvSpPr>
        <p:spPr>
          <a:xfrm>
            <a:off x="7172137" y="3734693"/>
            <a:ext cx="2142958" cy="2498898"/>
          </a:xfrm>
          <a:custGeom>
            <a:avLst/>
            <a:gdLst/>
            <a:ahLst/>
            <a:cxnLst/>
            <a:rect l="l" t="t" r="r" b="b"/>
            <a:pathLst>
              <a:path w="2142958" h="2498898">
                <a:moveTo>
                  <a:pt x="0" y="0"/>
                </a:moveTo>
                <a:lnTo>
                  <a:pt x="2142958" y="0"/>
                </a:lnTo>
                <a:lnTo>
                  <a:pt x="2142958" y="2498898"/>
                </a:lnTo>
                <a:lnTo>
                  <a:pt x="0" y="2498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609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8" name="Freeform 8"/>
          <p:cNvSpPr/>
          <p:nvPr/>
        </p:nvSpPr>
        <p:spPr>
          <a:xfrm>
            <a:off x="8001000" y="2139927"/>
            <a:ext cx="3570369" cy="1746255"/>
          </a:xfrm>
          <a:custGeom>
            <a:avLst/>
            <a:gdLst/>
            <a:ahLst/>
            <a:cxnLst/>
            <a:rect l="l" t="t" r="r" b="b"/>
            <a:pathLst>
              <a:path w="3570369" h="1746255">
                <a:moveTo>
                  <a:pt x="0" y="0"/>
                </a:moveTo>
                <a:lnTo>
                  <a:pt x="3570370" y="0"/>
                </a:lnTo>
                <a:lnTo>
                  <a:pt x="3570370" y="1746256"/>
                </a:lnTo>
                <a:lnTo>
                  <a:pt x="0" y="1746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0" name="Freeform 10"/>
          <p:cNvSpPr/>
          <p:nvPr/>
        </p:nvSpPr>
        <p:spPr>
          <a:xfrm>
            <a:off x="8308783" y="6470308"/>
            <a:ext cx="2996830" cy="1733312"/>
          </a:xfrm>
          <a:custGeom>
            <a:avLst/>
            <a:gdLst/>
            <a:ahLst/>
            <a:cxnLst/>
            <a:rect l="l" t="t" r="r" b="b"/>
            <a:pathLst>
              <a:path w="2996830" h="1733312">
                <a:moveTo>
                  <a:pt x="0" y="0"/>
                </a:moveTo>
                <a:lnTo>
                  <a:pt x="2996830" y="0"/>
                </a:lnTo>
                <a:lnTo>
                  <a:pt x="2996830" y="1733312"/>
                </a:lnTo>
                <a:lnTo>
                  <a:pt x="0" y="17333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3492" b="-39403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3" name="Freeform 13"/>
          <p:cNvSpPr/>
          <p:nvPr/>
        </p:nvSpPr>
        <p:spPr>
          <a:xfrm>
            <a:off x="5869645" y="6214825"/>
            <a:ext cx="2172438" cy="2044648"/>
          </a:xfrm>
          <a:custGeom>
            <a:avLst/>
            <a:gdLst/>
            <a:ahLst/>
            <a:cxnLst/>
            <a:rect l="l" t="t" r="r" b="b"/>
            <a:pathLst>
              <a:path w="2172438" h="2044648">
                <a:moveTo>
                  <a:pt x="0" y="0"/>
                </a:moveTo>
                <a:lnTo>
                  <a:pt x="2172438" y="0"/>
                </a:lnTo>
                <a:lnTo>
                  <a:pt x="2172438" y="2044647"/>
                </a:lnTo>
                <a:lnTo>
                  <a:pt x="0" y="20446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4" name="Freeform 14"/>
          <p:cNvSpPr/>
          <p:nvPr/>
        </p:nvSpPr>
        <p:spPr>
          <a:xfrm>
            <a:off x="11963400" y="6449268"/>
            <a:ext cx="3620212" cy="1281146"/>
          </a:xfrm>
          <a:custGeom>
            <a:avLst/>
            <a:gdLst/>
            <a:ahLst/>
            <a:cxnLst/>
            <a:rect l="l" t="t" r="r" b="b"/>
            <a:pathLst>
              <a:path w="3037499" h="845574">
                <a:moveTo>
                  <a:pt x="0" y="0"/>
                </a:moveTo>
                <a:lnTo>
                  <a:pt x="3037499" y="0"/>
                </a:lnTo>
                <a:lnTo>
                  <a:pt x="3037499" y="845574"/>
                </a:lnTo>
                <a:lnTo>
                  <a:pt x="0" y="8455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5" name="Freeform 15"/>
          <p:cNvSpPr/>
          <p:nvPr/>
        </p:nvSpPr>
        <p:spPr>
          <a:xfrm>
            <a:off x="5191051" y="2204928"/>
            <a:ext cx="1776668" cy="1776668"/>
          </a:xfrm>
          <a:custGeom>
            <a:avLst/>
            <a:gdLst/>
            <a:ahLst/>
            <a:cxnLst/>
            <a:rect l="l" t="t" r="r" b="b"/>
            <a:pathLst>
              <a:path w="1776668" h="1776668">
                <a:moveTo>
                  <a:pt x="0" y="0"/>
                </a:moveTo>
                <a:lnTo>
                  <a:pt x="1776668" y="0"/>
                </a:lnTo>
                <a:lnTo>
                  <a:pt x="1776668" y="1776668"/>
                </a:lnTo>
                <a:lnTo>
                  <a:pt x="0" y="17766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7" name="TextBox 17"/>
          <p:cNvSpPr txBox="1"/>
          <p:nvPr/>
        </p:nvSpPr>
        <p:spPr>
          <a:xfrm>
            <a:off x="818102" y="966769"/>
            <a:ext cx="9238984" cy="549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88"/>
              </a:lnSpc>
            </a:pPr>
            <a:r>
              <a:rPr lang="en-US" sz="440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Algunos de nuestros aliados </a:t>
            </a: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B4D41B9A-4AFF-2D08-B419-3DF7CACB9762}"/>
              </a:ext>
            </a:extLst>
          </p:cNvPr>
          <p:cNvSpPr/>
          <p:nvPr/>
        </p:nvSpPr>
        <p:spPr>
          <a:xfrm>
            <a:off x="9275714" y="4270695"/>
            <a:ext cx="5029317" cy="1697563"/>
          </a:xfrm>
          <a:custGeom>
            <a:avLst/>
            <a:gdLst/>
            <a:ahLst/>
            <a:cxnLst/>
            <a:rect l="l" t="t" r="r" b="b"/>
            <a:pathLst>
              <a:path w="5029317" h="1697563">
                <a:moveTo>
                  <a:pt x="0" y="0"/>
                </a:moveTo>
                <a:lnTo>
                  <a:pt x="5029316" y="0"/>
                </a:lnTo>
                <a:lnTo>
                  <a:pt x="5029316" y="1697563"/>
                </a:lnTo>
                <a:lnTo>
                  <a:pt x="0" y="16975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01279" b="-94987"/>
            </a:stretch>
          </a:blipFill>
        </p:spPr>
        <p:txBody>
          <a:bodyPr/>
          <a:lstStyle/>
          <a:p>
            <a:endParaRPr lang="es-EC"/>
          </a:p>
        </p:txBody>
      </p:sp>
      <p:pic>
        <p:nvPicPr>
          <p:cNvPr id="20" name="Imagen 19" descr="Logotipo&#10;&#10;El contenido generado por IA puede ser incorrecto.">
            <a:extLst>
              <a:ext uri="{FF2B5EF4-FFF2-40B4-BE49-F238E27FC236}">
                <a16:creationId xmlns:a16="http://schemas.microsoft.com/office/drawing/2014/main" id="{BF10D3F5-EA10-6367-A287-A0ED096580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5" y="1989247"/>
            <a:ext cx="4126984" cy="1885714"/>
          </a:xfrm>
          <a:prstGeom prst="rect">
            <a:avLst/>
          </a:prstGeom>
        </p:spPr>
      </p:pic>
      <p:pic>
        <p:nvPicPr>
          <p:cNvPr id="22" name="Imagen 2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75734624-303B-85DC-F418-1F0FE90A59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8" y="4103765"/>
            <a:ext cx="2716573" cy="1932408"/>
          </a:xfrm>
          <a:prstGeom prst="rect">
            <a:avLst/>
          </a:prstGeom>
        </p:spPr>
      </p:pic>
      <p:pic>
        <p:nvPicPr>
          <p:cNvPr id="24" name="Imagen 23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8A836B55-99B8-964F-D51C-579DCE4A2E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395" y="2436977"/>
            <a:ext cx="5498412" cy="876190"/>
          </a:xfrm>
          <a:prstGeom prst="rect">
            <a:avLst/>
          </a:prstGeom>
        </p:spPr>
      </p:pic>
      <p:pic>
        <p:nvPicPr>
          <p:cNvPr id="11" name="Imagen 10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DE8CE1F-2A53-BFA0-A441-F2599EC38D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636069"/>
            <a:ext cx="3381375" cy="1352550"/>
          </a:xfrm>
          <a:prstGeom prst="rect">
            <a:avLst/>
          </a:prstGeom>
        </p:spPr>
      </p:pic>
      <p:pic>
        <p:nvPicPr>
          <p:cNvPr id="16" name="Imagen 1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261BAEFA-C533-1764-C21B-0E0D9CEBC5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23617" r="4567" b="27255"/>
          <a:stretch>
            <a:fillRect/>
          </a:stretch>
        </p:blipFill>
        <p:spPr>
          <a:xfrm>
            <a:off x="13868400" y="4229100"/>
            <a:ext cx="3950386" cy="15346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nterfaz de usuario gráfica, Aplicación  Descripción generada automáticamente"/>
          <p:cNvSpPr/>
          <p:nvPr/>
        </p:nvSpPr>
        <p:spPr>
          <a:xfrm>
            <a:off x="201297" y="334203"/>
            <a:ext cx="3635481" cy="1706794"/>
          </a:xfrm>
          <a:custGeom>
            <a:avLst/>
            <a:gdLst/>
            <a:ahLst/>
            <a:cxnLst/>
            <a:rect l="l" t="t" r="r" b="b"/>
            <a:pathLst>
              <a:path w="3635481" h="1706794">
                <a:moveTo>
                  <a:pt x="0" y="0"/>
                </a:moveTo>
                <a:lnTo>
                  <a:pt x="3635481" y="0"/>
                </a:lnTo>
                <a:lnTo>
                  <a:pt x="3635481" y="1706795"/>
                </a:lnTo>
                <a:lnTo>
                  <a:pt x="0" y="1706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" r="-3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Freeform 3"/>
          <p:cNvSpPr/>
          <p:nvPr/>
        </p:nvSpPr>
        <p:spPr>
          <a:xfrm>
            <a:off x="8159992" y="713038"/>
            <a:ext cx="10128008" cy="8860922"/>
          </a:xfrm>
          <a:custGeom>
            <a:avLst/>
            <a:gdLst/>
            <a:ahLst/>
            <a:cxnLst/>
            <a:rect l="l" t="t" r="r" b="b"/>
            <a:pathLst>
              <a:path w="10128008" h="8860922">
                <a:moveTo>
                  <a:pt x="0" y="0"/>
                </a:moveTo>
                <a:lnTo>
                  <a:pt x="10128008" y="0"/>
                </a:lnTo>
                <a:lnTo>
                  <a:pt x="10128008" y="8860922"/>
                </a:lnTo>
                <a:lnTo>
                  <a:pt x="0" y="88609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grpSp>
        <p:nvGrpSpPr>
          <p:cNvPr id="4" name="Group 4"/>
          <p:cNvGrpSpPr/>
          <p:nvPr/>
        </p:nvGrpSpPr>
        <p:grpSpPr>
          <a:xfrm>
            <a:off x="710588" y="5209602"/>
            <a:ext cx="5614696" cy="1988345"/>
            <a:chOff x="0" y="0"/>
            <a:chExt cx="7486262" cy="26511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86262" cy="2651126"/>
            </a:xfrm>
            <a:custGeom>
              <a:avLst/>
              <a:gdLst/>
              <a:ahLst/>
              <a:cxnLst/>
              <a:rect l="l" t="t" r="r" b="b"/>
              <a:pathLst>
                <a:path w="7486262" h="2651126">
                  <a:moveTo>
                    <a:pt x="0" y="0"/>
                  </a:moveTo>
                  <a:lnTo>
                    <a:pt x="7486262" y="0"/>
                  </a:lnTo>
                  <a:lnTo>
                    <a:pt x="7486262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7486262" cy="26035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422"/>
                </a:lnSpc>
              </a:pPr>
              <a:r>
                <a:rPr lang="en-US" sz="4095" b="1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¿Te sumas al reto?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10588" y="3488218"/>
            <a:ext cx="8105970" cy="1988344"/>
            <a:chOff x="0" y="0"/>
            <a:chExt cx="10807960" cy="26511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807960" cy="2651126"/>
            </a:xfrm>
            <a:custGeom>
              <a:avLst/>
              <a:gdLst/>
              <a:ahLst/>
              <a:cxnLst/>
              <a:rect l="l" t="t" r="r" b="b"/>
              <a:pathLst>
                <a:path w="10807960" h="2651126">
                  <a:moveTo>
                    <a:pt x="0" y="0"/>
                  </a:moveTo>
                  <a:lnTo>
                    <a:pt x="10807960" y="0"/>
                  </a:lnTo>
                  <a:lnTo>
                    <a:pt x="1080796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6675"/>
              <a:ext cx="1080796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128"/>
                </a:lnSpc>
              </a:pPr>
              <a:r>
                <a:rPr lang="en-US" sz="6600" b="1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Impulsa tu futuro con IEP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n que contiene Interfaz de usuario gráfica  Descripción generada automáticamente"/>
          <p:cNvSpPr/>
          <p:nvPr/>
        </p:nvSpPr>
        <p:spPr>
          <a:xfrm>
            <a:off x="975832" y="904272"/>
            <a:ext cx="2590327" cy="1144272"/>
          </a:xfrm>
          <a:custGeom>
            <a:avLst/>
            <a:gdLst/>
            <a:ahLst/>
            <a:cxnLst/>
            <a:rect l="l" t="t" r="r" b="b"/>
            <a:pathLst>
              <a:path w="2590327" h="1144272">
                <a:moveTo>
                  <a:pt x="0" y="0"/>
                </a:moveTo>
                <a:lnTo>
                  <a:pt x="2590328" y="0"/>
                </a:lnTo>
                <a:lnTo>
                  <a:pt x="2590328" y="1144272"/>
                </a:lnTo>
                <a:lnTo>
                  <a:pt x="0" y="1144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grpSp>
        <p:nvGrpSpPr>
          <p:cNvPr id="3" name="Group 3"/>
          <p:cNvGrpSpPr/>
          <p:nvPr/>
        </p:nvGrpSpPr>
        <p:grpSpPr>
          <a:xfrm>
            <a:off x="8541009" y="2564149"/>
            <a:ext cx="9007642" cy="6063932"/>
            <a:chOff x="0" y="0"/>
            <a:chExt cx="10276237" cy="69179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76237" cy="6917948"/>
            </a:xfrm>
            <a:custGeom>
              <a:avLst/>
              <a:gdLst/>
              <a:ahLst/>
              <a:cxnLst/>
              <a:rect l="l" t="t" r="r" b="b"/>
              <a:pathLst>
                <a:path w="10276237" h="6917948">
                  <a:moveTo>
                    <a:pt x="0" y="0"/>
                  </a:moveTo>
                  <a:lnTo>
                    <a:pt x="10276237" y="0"/>
                  </a:lnTo>
                  <a:lnTo>
                    <a:pt x="10276237" y="6917948"/>
                  </a:lnTo>
                  <a:lnTo>
                    <a:pt x="0" y="69179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10276237" cy="69084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39748" lvl="1" indent="-269874" algn="just">
                <a:lnSpc>
                  <a:spcPts val="299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IEP es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fundador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la Red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Educativa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SUMMA,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que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tiene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universidades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cinco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países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del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mundo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</a:t>
              </a:r>
            </a:p>
            <a:p>
              <a:pPr algn="just">
                <a:lnSpc>
                  <a:spcPts val="2999"/>
                </a:lnSpc>
              </a:pPr>
              <a:endParaRPr lang="en-US" sz="2499" dirty="0">
                <a:solidFill>
                  <a:srgbClr val="3B3D3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539748" lvl="1" indent="-269874" algn="just">
                <a:lnSpc>
                  <a:spcPts val="2999"/>
                </a:lnSpc>
                <a:buFont typeface="Arial"/>
                <a:buChar char="•"/>
              </a:pPr>
              <a:r>
                <a:rPr lang="en-US" sz="2499" b="1" dirty="0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+ de 160.000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alumnos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2499" b="1" dirty="0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80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nacionalidades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diferentes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</a:t>
              </a:r>
            </a:p>
            <a:p>
              <a:pPr algn="just">
                <a:lnSpc>
                  <a:spcPts val="2999"/>
                </a:lnSpc>
              </a:pPr>
              <a:endParaRPr lang="en-US" sz="2499" dirty="0">
                <a:solidFill>
                  <a:srgbClr val="3B3D3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539748" lvl="1" indent="-269874" algn="just">
                <a:lnSpc>
                  <a:spcPts val="299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Formación </a:t>
              </a:r>
              <a:r>
                <a:rPr lang="en-US" sz="2499" b="1" dirty="0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100% 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online y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asincrónica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Tour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por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la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plataforma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  <a:p>
              <a:pPr algn="just">
                <a:lnSpc>
                  <a:spcPts val="2999"/>
                </a:lnSpc>
              </a:pPr>
              <a:endParaRPr lang="en-US" sz="2499" dirty="0">
                <a:solidFill>
                  <a:srgbClr val="3B3D3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539748" lvl="1" indent="-269874" algn="just">
                <a:lnSpc>
                  <a:spcPts val="2999"/>
                </a:lnSpc>
                <a:buFont typeface="Arial"/>
                <a:buChar char="•"/>
              </a:pPr>
              <a:r>
                <a:rPr lang="en-US" sz="2499" b="1" dirty="0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+100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programas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educativo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principalmente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maestrías</a:t>
              </a:r>
              <a:r>
                <a:rPr lang="en-US" sz="2499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y MBA</a:t>
              </a:r>
            </a:p>
            <a:p>
              <a:pPr algn="just">
                <a:lnSpc>
                  <a:spcPts val="2999"/>
                </a:lnSpc>
              </a:pPr>
              <a:endParaRPr lang="en-US" sz="2499" dirty="0">
                <a:solidFill>
                  <a:srgbClr val="3B3D3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539748" lvl="1" indent="-269874" algn="just">
                <a:lnSpc>
                  <a:spcPts val="2999"/>
                </a:lnSpc>
                <a:buFont typeface="Arial"/>
                <a:buChar char="•"/>
              </a:pP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Elegidos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por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7mo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año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consecutivo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como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la </a:t>
              </a:r>
              <a:r>
                <a:rPr lang="en-US" sz="2499" b="1" dirty="0" err="1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mejor</a:t>
              </a:r>
              <a:r>
                <a:rPr lang="en-US" sz="2499" b="1" dirty="0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499" b="1" dirty="0" err="1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escuela</a:t>
              </a:r>
              <a:r>
                <a:rPr lang="en-US" sz="2499" b="1" dirty="0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de </a:t>
              </a:r>
              <a:r>
                <a:rPr lang="en-US" sz="2499" b="1" dirty="0" err="1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negocios</a:t>
              </a:r>
              <a:r>
                <a:rPr lang="en-US" sz="2499" b="1" dirty="0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del </a:t>
              </a:r>
              <a:r>
                <a:rPr lang="en-US" sz="2499" b="1" dirty="0" err="1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mundo</a:t>
              </a:r>
              <a:r>
                <a:rPr lang="en-US" sz="2499" b="1" dirty="0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499" b="1" dirty="0" err="1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en</a:t>
              </a:r>
              <a:r>
                <a:rPr lang="en-US" sz="2499" b="1" dirty="0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499" b="1" dirty="0" err="1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empleabilidad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y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calidad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del </a:t>
              </a:r>
              <a:r>
                <a:rPr lang="en-US" sz="249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profesorado</a:t>
              </a:r>
              <a:r>
                <a:rPr lang="en-US" sz="249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(ranking FSO). </a:t>
              </a:r>
            </a:p>
            <a:p>
              <a:pPr algn="just">
                <a:lnSpc>
                  <a:spcPts val="2999"/>
                </a:lnSpc>
              </a:pPr>
              <a:endParaRPr lang="en-US" sz="2499" dirty="0">
                <a:solidFill>
                  <a:srgbClr val="3B3D3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" name="Freeform 6" descr="Diagrama  Descripción generada automáticamente"/>
          <p:cNvSpPr/>
          <p:nvPr/>
        </p:nvSpPr>
        <p:spPr>
          <a:xfrm>
            <a:off x="1125047" y="2564149"/>
            <a:ext cx="7415962" cy="6037995"/>
          </a:xfrm>
          <a:custGeom>
            <a:avLst/>
            <a:gdLst/>
            <a:ahLst/>
            <a:cxnLst/>
            <a:rect l="l" t="t" r="r" b="b"/>
            <a:pathLst>
              <a:path w="7415962" h="6037995">
                <a:moveTo>
                  <a:pt x="0" y="0"/>
                </a:moveTo>
                <a:lnTo>
                  <a:pt x="7415962" y="0"/>
                </a:lnTo>
                <a:lnTo>
                  <a:pt x="7415962" y="6037994"/>
                </a:lnTo>
                <a:lnTo>
                  <a:pt x="0" y="6037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7" name="TextBox 7"/>
          <p:cNvSpPr txBox="1"/>
          <p:nvPr/>
        </p:nvSpPr>
        <p:spPr>
          <a:xfrm>
            <a:off x="3930291" y="966769"/>
            <a:ext cx="12903233" cy="1073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88"/>
              </a:lnSpc>
            </a:pPr>
            <a:r>
              <a:rPr lang="en-US" sz="440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red educativa de hablahispana que te conecta con el mercado internacional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8966835"/>
            <a:ext cx="18288000" cy="1348740"/>
          </a:xfrm>
          <a:custGeom>
            <a:avLst/>
            <a:gdLst/>
            <a:ahLst/>
            <a:cxnLst/>
            <a:rect l="l" t="t" r="r" b="b"/>
            <a:pathLst>
              <a:path w="18288000" h="1348740">
                <a:moveTo>
                  <a:pt x="0" y="0"/>
                </a:moveTo>
                <a:lnTo>
                  <a:pt x="18288000" y="0"/>
                </a:lnTo>
                <a:lnTo>
                  <a:pt x="18288000" y="1348740"/>
                </a:lnTo>
                <a:lnTo>
                  <a:pt x="0" y="13487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29890" y="4071732"/>
            <a:ext cx="9144000" cy="900246"/>
            <a:chOff x="0" y="0"/>
            <a:chExt cx="12192000" cy="12003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92000" cy="1200328"/>
            </a:xfrm>
            <a:custGeom>
              <a:avLst/>
              <a:gdLst/>
              <a:ahLst/>
              <a:cxnLst/>
              <a:rect l="l" t="t" r="r" b="b"/>
              <a:pathLst>
                <a:path w="12192000" h="1200328">
                  <a:moveTo>
                    <a:pt x="0" y="0"/>
                  </a:moveTo>
                  <a:lnTo>
                    <a:pt x="12192000" y="0"/>
                  </a:lnTo>
                  <a:lnTo>
                    <a:pt x="12192000" y="1200328"/>
                  </a:lnTo>
                  <a:lnTo>
                    <a:pt x="0" y="12003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2192000" cy="12003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28951" lvl="1" indent="-264475" algn="just">
                <a:lnSpc>
                  <a:spcPts val="2939"/>
                </a:lnSpc>
                <a:buFont typeface="Arial"/>
                <a:buChar char="•"/>
              </a:pPr>
              <a:r>
                <a:rPr lang="en-US" sz="2449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 2030 se </a:t>
              </a:r>
              <a:r>
                <a:rPr lang="en-US" sz="2449" b="1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crearán 170 millones</a:t>
              </a:r>
              <a:r>
                <a:rPr lang="en-US" sz="2449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nuevos puestos de trabajo y otros 92 millones serán desplazados.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529890" y="2802919"/>
            <a:ext cx="9144000" cy="1154161"/>
            <a:chOff x="0" y="0"/>
            <a:chExt cx="12192000" cy="15388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2000" cy="1538882"/>
            </a:xfrm>
            <a:custGeom>
              <a:avLst/>
              <a:gdLst/>
              <a:ahLst/>
              <a:cxnLst/>
              <a:rect l="l" t="t" r="r" b="b"/>
              <a:pathLst>
                <a:path w="12192000" h="1538882">
                  <a:moveTo>
                    <a:pt x="0" y="0"/>
                  </a:moveTo>
                  <a:lnTo>
                    <a:pt x="12192000" y="0"/>
                  </a:lnTo>
                  <a:lnTo>
                    <a:pt x="12192000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2192000" cy="15388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50540" lvl="1" indent="-275270" algn="just">
                <a:lnSpc>
                  <a:spcPts val="3059"/>
                </a:lnSpc>
                <a:buFont typeface="Arial"/>
                <a:buChar char="•"/>
              </a:pPr>
              <a:r>
                <a:rPr lang="en-US" sz="2549" b="1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Los avances tecnológicos</a:t>
              </a:r>
              <a:r>
                <a:rPr lang="en-US" sz="2549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impulsan cambios que supondrán una transformación de las profesiones.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29890" y="5368779"/>
            <a:ext cx="9144000" cy="1232350"/>
            <a:chOff x="0" y="0"/>
            <a:chExt cx="12192000" cy="16431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92000" cy="1643133"/>
            </a:xfrm>
            <a:custGeom>
              <a:avLst/>
              <a:gdLst/>
              <a:ahLst/>
              <a:cxnLst/>
              <a:rect l="l" t="t" r="r" b="b"/>
              <a:pathLst>
                <a:path w="12192000" h="1643133">
                  <a:moveTo>
                    <a:pt x="0" y="0"/>
                  </a:moveTo>
                  <a:lnTo>
                    <a:pt x="12192000" y="0"/>
                  </a:lnTo>
                  <a:lnTo>
                    <a:pt x="12192000" y="1643133"/>
                  </a:lnTo>
                  <a:lnTo>
                    <a:pt x="0" y="16431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2192000" cy="16431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28951" lvl="1" indent="-264475" algn="just">
                <a:lnSpc>
                  <a:spcPts val="2939"/>
                </a:lnSpc>
                <a:buFont typeface="Arial"/>
                <a:buChar char="•"/>
              </a:pPr>
              <a:r>
                <a:rPr lang="en-US" sz="2449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Desaparecerán: auxiliares administrativos, contables, digitadores. Despuntarán: cientistas, analistas de datos, expertos en IA, gestores de proyectos. 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29890" y="7134529"/>
            <a:ext cx="9144000" cy="1232350"/>
            <a:chOff x="0" y="0"/>
            <a:chExt cx="12192000" cy="16431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192000" cy="1643133"/>
            </a:xfrm>
            <a:custGeom>
              <a:avLst/>
              <a:gdLst/>
              <a:ahLst/>
              <a:cxnLst/>
              <a:rect l="l" t="t" r="r" b="b"/>
              <a:pathLst>
                <a:path w="12192000" h="1643133">
                  <a:moveTo>
                    <a:pt x="0" y="0"/>
                  </a:moveTo>
                  <a:lnTo>
                    <a:pt x="12192000" y="0"/>
                  </a:lnTo>
                  <a:lnTo>
                    <a:pt x="12192000" y="1643133"/>
                  </a:lnTo>
                  <a:lnTo>
                    <a:pt x="0" y="16431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2192000" cy="16431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28951" lvl="1" indent="-264475" algn="just">
                <a:lnSpc>
                  <a:spcPts val="2939"/>
                </a:lnSpc>
                <a:buFont typeface="Arial"/>
                <a:buChar char="•"/>
              </a:pPr>
              <a:r>
                <a:rPr lang="en-US" sz="2449" b="1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El desfase de habilidades</a:t>
              </a:r>
              <a:r>
                <a:rPr lang="en-US" sz="2449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sigue siendo el principal obstáculo para lograr la transformación de las empresa.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438253" y="2577640"/>
            <a:ext cx="5194356" cy="6014518"/>
          </a:xfrm>
          <a:custGeom>
            <a:avLst/>
            <a:gdLst/>
            <a:ahLst/>
            <a:cxnLst/>
            <a:rect l="l" t="t" r="r" b="b"/>
            <a:pathLst>
              <a:path w="5194356" h="6014518">
                <a:moveTo>
                  <a:pt x="0" y="0"/>
                </a:moveTo>
                <a:lnTo>
                  <a:pt x="5194356" y="0"/>
                </a:lnTo>
                <a:lnTo>
                  <a:pt x="5194356" y="6014518"/>
                </a:lnTo>
                <a:lnTo>
                  <a:pt x="0" y="60145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5" name="TextBox 15"/>
          <p:cNvSpPr txBox="1"/>
          <p:nvPr/>
        </p:nvSpPr>
        <p:spPr>
          <a:xfrm>
            <a:off x="818102" y="966769"/>
            <a:ext cx="16015422" cy="1073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88"/>
              </a:lnSpc>
            </a:pPr>
            <a:r>
              <a:rPr lang="en-US" sz="440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red educativa que entiende los cambios en torno al futuro de los trabajos </a:t>
            </a:r>
          </a:p>
        </p:txBody>
      </p:sp>
      <p:sp>
        <p:nvSpPr>
          <p:cNvPr id="16" name="Freeform 16"/>
          <p:cNvSpPr/>
          <p:nvPr/>
        </p:nvSpPr>
        <p:spPr>
          <a:xfrm>
            <a:off x="0" y="8966835"/>
            <a:ext cx="18288000" cy="1348740"/>
          </a:xfrm>
          <a:custGeom>
            <a:avLst/>
            <a:gdLst/>
            <a:ahLst/>
            <a:cxnLst/>
            <a:rect l="l" t="t" r="r" b="b"/>
            <a:pathLst>
              <a:path w="18288000" h="1348740">
                <a:moveTo>
                  <a:pt x="0" y="0"/>
                </a:moveTo>
                <a:lnTo>
                  <a:pt x="18288000" y="0"/>
                </a:lnTo>
                <a:lnTo>
                  <a:pt x="18288000" y="1348740"/>
                </a:lnTo>
                <a:lnTo>
                  <a:pt x="0" y="1348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966835"/>
            <a:ext cx="18288000" cy="1348740"/>
          </a:xfrm>
          <a:custGeom>
            <a:avLst/>
            <a:gdLst/>
            <a:ahLst/>
            <a:cxnLst/>
            <a:rect l="l" t="t" r="r" b="b"/>
            <a:pathLst>
              <a:path w="18288000" h="1348740">
                <a:moveTo>
                  <a:pt x="0" y="0"/>
                </a:moveTo>
                <a:lnTo>
                  <a:pt x="18288000" y="0"/>
                </a:lnTo>
                <a:lnTo>
                  <a:pt x="18288000" y="1348740"/>
                </a:lnTo>
                <a:lnTo>
                  <a:pt x="0" y="1348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grpSp>
        <p:nvGrpSpPr>
          <p:cNvPr id="3" name="Group 3"/>
          <p:cNvGrpSpPr/>
          <p:nvPr/>
        </p:nvGrpSpPr>
        <p:grpSpPr>
          <a:xfrm>
            <a:off x="6972151" y="2178582"/>
            <a:ext cx="9144000" cy="1154161"/>
            <a:chOff x="0" y="0"/>
            <a:chExt cx="12192000" cy="15388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92000" cy="1538882"/>
            </a:xfrm>
            <a:custGeom>
              <a:avLst/>
              <a:gdLst/>
              <a:ahLst/>
              <a:cxnLst/>
              <a:rect l="l" t="t" r="r" b="b"/>
              <a:pathLst>
                <a:path w="12192000" h="1538882">
                  <a:moveTo>
                    <a:pt x="0" y="0"/>
                  </a:moveTo>
                  <a:lnTo>
                    <a:pt x="12192000" y="0"/>
                  </a:lnTo>
                  <a:lnTo>
                    <a:pt x="12192000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2192000" cy="15388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50540" lvl="1" indent="-275270" algn="just">
                <a:lnSpc>
                  <a:spcPts val="3059"/>
                </a:lnSpc>
                <a:buFont typeface="Arial"/>
                <a:buChar char="•"/>
              </a:pPr>
              <a:r>
                <a:rPr lang="en-US" sz="2549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 Inteligencia Artificial es un eje transversal en todos los títulos de IEP.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72151" y="3332744"/>
            <a:ext cx="9144000" cy="1154161"/>
            <a:chOff x="0" y="0"/>
            <a:chExt cx="12192000" cy="15388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92000" cy="1538882"/>
            </a:xfrm>
            <a:custGeom>
              <a:avLst/>
              <a:gdLst/>
              <a:ahLst/>
              <a:cxnLst/>
              <a:rect l="l" t="t" r="r" b="b"/>
              <a:pathLst>
                <a:path w="12192000" h="1538882">
                  <a:moveTo>
                    <a:pt x="0" y="0"/>
                  </a:moveTo>
                  <a:lnTo>
                    <a:pt x="12192000" y="0"/>
                  </a:lnTo>
                  <a:lnTo>
                    <a:pt x="12192000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2192000" cy="15388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50540" lvl="1" indent="-275270" algn="just">
                <a:lnSpc>
                  <a:spcPts val="3059"/>
                </a:lnSpc>
                <a:buFont typeface="Arial"/>
                <a:buChar char="•"/>
              </a:pPr>
              <a:r>
                <a:rPr lang="en-US" sz="2549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Inicios de clases flexibles y múltiples convocatorias al año. Clases disponibles 24/7.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972151" y="7396229"/>
            <a:ext cx="9144000" cy="1154161"/>
            <a:chOff x="0" y="0"/>
            <a:chExt cx="12192000" cy="15388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92000" cy="1538882"/>
            </a:xfrm>
            <a:custGeom>
              <a:avLst/>
              <a:gdLst/>
              <a:ahLst/>
              <a:cxnLst/>
              <a:rect l="l" t="t" r="r" b="b"/>
              <a:pathLst>
                <a:path w="12192000" h="1538882">
                  <a:moveTo>
                    <a:pt x="0" y="0"/>
                  </a:moveTo>
                  <a:lnTo>
                    <a:pt x="12192000" y="0"/>
                  </a:lnTo>
                  <a:lnTo>
                    <a:pt x="12192000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2192000" cy="15388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50540" lvl="1" indent="-275270" algn="just">
                <a:lnSpc>
                  <a:spcPts val="3059"/>
                </a:lnSpc>
                <a:buFont typeface="Arial"/>
                <a:buChar char="•"/>
              </a:pP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alumnos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tienen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acceso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cursos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formación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continua para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fortalecer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sus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habilidades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por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tres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años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2151" y="4509536"/>
            <a:ext cx="9144000" cy="1154161"/>
            <a:chOff x="0" y="0"/>
            <a:chExt cx="12192000" cy="15388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192000" cy="1538882"/>
            </a:xfrm>
            <a:custGeom>
              <a:avLst/>
              <a:gdLst/>
              <a:ahLst/>
              <a:cxnLst/>
              <a:rect l="l" t="t" r="r" b="b"/>
              <a:pathLst>
                <a:path w="12192000" h="1538882">
                  <a:moveTo>
                    <a:pt x="0" y="0"/>
                  </a:moveTo>
                  <a:lnTo>
                    <a:pt x="12192000" y="0"/>
                  </a:lnTo>
                  <a:lnTo>
                    <a:pt x="12192000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12192000" cy="15388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50540" lvl="1" indent="-275270" algn="just">
                <a:lnSpc>
                  <a:spcPts val="3059"/>
                </a:lnSpc>
                <a:buFont typeface="Arial"/>
                <a:buChar char="•"/>
              </a:pP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IEP no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tiene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facultades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sino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hubs de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aprendizaje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diseñados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función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áreas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25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conocimiento</a:t>
              </a:r>
              <a:r>
                <a:rPr lang="en-US" sz="25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972151" y="5825623"/>
            <a:ext cx="9144000" cy="1154161"/>
            <a:chOff x="0" y="0"/>
            <a:chExt cx="12192000" cy="153888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192000" cy="1538882"/>
            </a:xfrm>
            <a:custGeom>
              <a:avLst/>
              <a:gdLst/>
              <a:ahLst/>
              <a:cxnLst/>
              <a:rect l="l" t="t" r="r" b="b"/>
              <a:pathLst>
                <a:path w="12192000" h="1538882">
                  <a:moveTo>
                    <a:pt x="0" y="0"/>
                  </a:moveTo>
                  <a:lnTo>
                    <a:pt x="12192000" y="0"/>
                  </a:lnTo>
                  <a:lnTo>
                    <a:pt x="12192000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12192000" cy="15388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50540" lvl="1" indent="-275270" algn="just">
                <a:lnSpc>
                  <a:spcPts val="3059"/>
                </a:lnSpc>
                <a:buFont typeface="Arial"/>
                <a:buChar char="•"/>
              </a:pPr>
              <a:r>
                <a:rPr lang="en-US" sz="2549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Claustro intenacional con experiencia y formación.</a:t>
              </a:r>
            </a:p>
            <a:p>
              <a:pPr algn="just">
                <a:lnSpc>
                  <a:spcPts val="3059"/>
                </a:lnSpc>
              </a:pPr>
              <a:endParaRPr lang="en-US" sz="2549">
                <a:solidFill>
                  <a:srgbClr val="3B3D3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972151" y="6625455"/>
            <a:ext cx="9144000" cy="1154161"/>
            <a:chOff x="0" y="0"/>
            <a:chExt cx="12192000" cy="15388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192000" cy="1538882"/>
            </a:xfrm>
            <a:custGeom>
              <a:avLst/>
              <a:gdLst/>
              <a:ahLst/>
              <a:cxnLst/>
              <a:rect l="l" t="t" r="r" b="b"/>
              <a:pathLst>
                <a:path w="12192000" h="1538882">
                  <a:moveTo>
                    <a:pt x="0" y="0"/>
                  </a:moveTo>
                  <a:lnTo>
                    <a:pt x="12192000" y="0"/>
                  </a:lnTo>
                  <a:lnTo>
                    <a:pt x="12192000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12192000" cy="15388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50540" lvl="1" indent="-275270" algn="just">
                <a:lnSpc>
                  <a:spcPts val="3059"/>
                </a:lnSpc>
                <a:buFont typeface="Arial"/>
                <a:buChar char="•"/>
              </a:pPr>
              <a:r>
                <a:rPr lang="en-US" sz="2549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Tutor para un acompañamiento personalizado .</a:t>
              </a:r>
            </a:p>
            <a:p>
              <a:pPr algn="just">
                <a:lnSpc>
                  <a:spcPts val="3059"/>
                </a:lnSpc>
              </a:pPr>
              <a:endParaRPr lang="en-US" sz="2549">
                <a:solidFill>
                  <a:srgbClr val="3B3D3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1285875" y="737235"/>
            <a:ext cx="6698299" cy="8372874"/>
          </a:xfrm>
          <a:custGeom>
            <a:avLst/>
            <a:gdLst/>
            <a:ahLst/>
            <a:cxnLst/>
            <a:rect l="l" t="t" r="r" b="b"/>
            <a:pathLst>
              <a:path w="6698299" h="8372874">
                <a:moveTo>
                  <a:pt x="0" y="0"/>
                </a:moveTo>
                <a:lnTo>
                  <a:pt x="6698299" y="0"/>
                </a:lnTo>
                <a:lnTo>
                  <a:pt x="6698299" y="8372874"/>
                </a:lnTo>
                <a:lnTo>
                  <a:pt x="0" y="8372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22" name="TextBox 22"/>
          <p:cNvSpPr txBox="1"/>
          <p:nvPr/>
        </p:nvSpPr>
        <p:spPr>
          <a:xfrm>
            <a:off x="774016" y="657051"/>
            <a:ext cx="16739968" cy="1073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88"/>
              </a:lnSpc>
            </a:pPr>
            <a:r>
              <a:rPr lang="en-US" sz="440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red educativa que responde a las nuevas necesidades del tejido empresarial 2.0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Un hombre con una playera de color naranja  Descripción generada automáticamente con confianza media"/>
          <p:cNvSpPr/>
          <p:nvPr/>
        </p:nvSpPr>
        <p:spPr>
          <a:xfrm>
            <a:off x="1536533" y="2493108"/>
            <a:ext cx="7353759" cy="5086038"/>
          </a:xfrm>
          <a:custGeom>
            <a:avLst/>
            <a:gdLst/>
            <a:ahLst/>
            <a:cxnLst/>
            <a:rect l="l" t="t" r="r" b="b"/>
            <a:pathLst>
              <a:path w="7353759" h="5086038">
                <a:moveTo>
                  <a:pt x="0" y="0"/>
                </a:moveTo>
                <a:lnTo>
                  <a:pt x="7353759" y="0"/>
                </a:lnTo>
                <a:lnTo>
                  <a:pt x="7353759" y="5086038"/>
                </a:lnTo>
                <a:lnTo>
                  <a:pt x="0" y="5086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8" b="-6522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AutoShape 3"/>
          <p:cNvSpPr/>
          <p:nvPr/>
        </p:nvSpPr>
        <p:spPr>
          <a:xfrm rot="5382539">
            <a:off x="5862069" y="5668393"/>
            <a:ext cx="6563863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4" name="Freeform 4"/>
          <p:cNvSpPr/>
          <p:nvPr/>
        </p:nvSpPr>
        <p:spPr>
          <a:xfrm>
            <a:off x="875843" y="3476344"/>
            <a:ext cx="2122737" cy="770805"/>
          </a:xfrm>
          <a:custGeom>
            <a:avLst/>
            <a:gdLst/>
            <a:ahLst/>
            <a:cxnLst/>
            <a:rect l="l" t="t" r="r" b="b"/>
            <a:pathLst>
              <a:path w="2122737" h="770805">
                <a:moveTo>
                  <a:pt x="0" y="0"/>
                </a:moveTo>
                <a:lnTo>
                  <a:pt x="2122737" y="0"/>
                </a:lnTo>
                <a:lnTo>
                  <a:pt x="2122737" y="770806"/>
                </a:lnTo>
                <a:lnTo>
                  <a:pt x="0" y="7708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8615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5" name="Freeform 5"/>
          <p:cNvSpPr/>
          <p:nvPr/>
        </p:nvSpPr>
        <p:spPr>
          <a:xfrm>
            <a:off x="875843" y="4440234"/>
            <a:ext cx="2122737" cy="770805"/>
          </a:xfrm>
          <a:custGeom>
            <a:avLst/>
            <a:gdLst/>
            <a:ahLst/>
            <a:cxnLst/>
            <a:rect l="l" t="t" r="r" b="b"/>
            <a:pathLst>
              <a:path w="2122737" h="770805">
                <a:moveTo>
                  <a:pt x="0" y="0"/>
                </a:moveTo>
                <a:lnTo>
                  <a:pt x="2122737" y="0"/>
                </a:lnTo>
                <a:lnTo>
                  <a:pt x="2122737" y="770805"/>
                </a:lnTo>
                <a:lnTo>
                  <a:pt x="0" y="7708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8615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6" name="Freeform 6"/>
          <p:cNvSpPr/>
          <p:nvPr/>
        </p:nvSpPr>
        <p:spPr>
          <a:xfrm>
            <a:off x="9127331" y="1692002"/>
            <a:ext cx="7527320" cy="6688249"/>
          </a:xfrm>
          <a:custGeom>
            <a:avLst/>
            <a:gdLst/>
            <a:ahLst/>
            <a:cxnLst/>
            <a:rect l="l" t="t" r="r" b="b"/>
            <a:pathLst>
              <a:path w="7527320" h="6688249">
                <a:moveTo>
                  <a:pt x="0" y="0"/>
                </a:moveTo>
                <a:lnTo>
                  <a:pt x="7527320" y="0"/>
                </a:lnTo>
                <a:lnTo>
                  <a:pt x="7527320" y="6688249"/>
                </a:lnTo>
                <a:lnTo>
                  <a:pt x="0" y="66882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7" name="Freeform 7"/>
          <p:cNvSpPr/>
          <p:nvPr/>
        </p:nvSpPr>
        <p:spPr>
          <a:xfrm>
            <a:off x="0" y="8966835"/>
            <a:ext cx="18288000" cy="1348740"/>
          </a:xfrm>
          <a:custGeom>
            <a:avLst/>
            <a:gdLst/>
            <a:ahLst/>
            <a:cxnLst/>
            <a:rect l="l" t="t" r="r" b="b"/>
            <a:pathLst>
              <a:path w="18288000" h="1348740">
                <a:moveTo>
                  <a:pt x="0" y="0"/>
                </a:moveTo>
                <a:lnTo>
                  <a:pt x="18288000" y="0"/>
                </a:lnTo>
                <a:lnTo>
                  <a:pt x="18288000" y="1348740"/>
                </a:lnTo>
                <a:lnTo>
                  <a:pt x="0" y="13487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8" name="TextBox 8"/>
          <p:cNvSpPr txBox="1"/>
          <p:nvPr/>
        </p:nvSpPr>
        <p:spPr>
          <a:xfrm>
            <a:off x="774016" y="657051"/>
            <a:ext cx="7288588" cy="549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88"/>
              </a:lnSpc>
            </a:pPr>
            <a:r>
              <a:rPr lang="en-US" sz="440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Escuela de Habilidades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290547" y="3122431"/>
            <a:ext cx="1772057" cy="1317803"/>
            <a:chOff x="0" y="0"/>
            <a:chExt cx="2362743" cy="17570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62743" cy="1757070"/>
            </a:xfrm>
            <a:custGeom>
              <a:avLst/>
              <a:gdLst/>
              <a:ahLst/>
              <a:cxnLst/>
              <a:rect l="l" t="t" r="r" b="b"/>
              <a:pathLst>
                <a:path w="2362743" h="1757070">
                  <a:moveTo>
                    <a:pt x="0" y="0"/>
                  </a:moveTo>
                  <a:lnTo>
                    <a:pt x="2362743" y="0"/>
                  </a:lnTo>
                  <a:lnTo>
                    <a:pt x="2362743" y="1757070"/>
                  </a:lnTo>
                  <a:lnTo>
                    <a:pt x="0" y="17570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362743" cy="17665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920"/>
                </a:lnSpc>
              </a:pPr>
              <a:r>
                <a:rPr lang="en-US" sz="66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50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682709" y="4051125"/>
            <a:ext cx="2987733" cy="601599"/>
            <a:chOff x="0" y="0"/>
            <a:chExt cx="3983644" cy="80213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83644" cy="802132"/>
            </a:xfrm>
            <a:custGeom>
              <a:avLst/>
              <a:gdLst/>
              <a:ahLst/>
              <a:cxnLst/>
              <a:rect l="l" t="t" r="r" b="b"/>
              <a:pathLst>
                <a:path w="3983644" h="802132">
                  <a:moveTo>
                    <a:pt x="0" y="0"/>
                  </a:moveTo>
                  <a:lnTo>
                    <a:pt x="3983644" y="0"/>
                  </a:lnTo>
                  <a:lnTo>
                    <a:pt x="3983644" y="802132"/>
                  </a:lnTo>
                  <a:lnTo>
                    <a:pt x="0" y="8021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3983644" cy="8021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horas</a:t>
              </a:r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80B47BC-F1A3-1772-5D6B-FE9597BF06E2}"/>
              </a:ext>
            </a:extLst>
          </p:cNvPr>
          <p:cNvSpPr/>
          <p:nvPr/>
        </p:nvSpPr>
        <p:spPr>
          <a:xfrm>
            <a:off x="6477000" y="3122431"/>
            <a:ext cx="1585604" cy="1530293"/>
          </a:xfrm>
          <a:prstGeom prst="rect">
            <a:avLst/>
          </a:prstGeom>
          <a:solidFill>
            <a:srgbClr val="FFE768"/>
          </a:solidFill>
          <a:ln>
            <a:solidFill>
              <a:srgbClr val="FFE7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966835"/>
            <a:ext cx="18288000" cy="1348740"/>
          </a:xfrm>
          <a:custGeom>
            <a:avLst/>
            <a:gdLst/>
            <a:ahLst/>
            <a:cxnLst/>
            <a:rect l="l" t="t" r="r" b="b"/>
            <a:pathLst>
              <a:path w="18288000" h="1348740">
                <a:moveTo>
                  <a:pt x="0" y="0"/>
                </a:moveTo>
                <a:lnTo>
                  <a:pt x="18288000" y="0"/>
                </a:lnTo>
                <a:lnTo>
                  <a:pt x="18288000" y="1348740"/>
                </a:lnTo>
                <a:lnTo>
                  <a:pt x="0" y="1348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Freeform 3"/>
          <p:cNvSpPr/>
          <p:nvPr/>
        </p:nvSpPr>
        <p:spPr>
          <a:xfrm>
            <a:off x="1684417" y="2703018"/>
            <a:ext cx="16050188" cy="5046835"/>
          </a:xfrm>
          <a:custGeom>
            <a:avLst/>
            <a:gdLst/>
            <a:ahLst/>
            <a:cxnLst/>
            <a:rect l="l" t="t" r="r" b="b"/>
            <a:pathLst>
              <a:path w="16050188" h="5046835">
                <a:moveTo>
                  <a:pt x="0" y="0"/>
                </a:moveTo>
                <a:lnTo>
                  <a:pt x="16050188" y="0"/>
                </a:lnTo>
                <a:lnTo>
                  <a:pt x="16050188" y="5046835"/>
                </a:lnTo>
                <a:lnTo>
                  <a:pt x="0" y="50468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105" t="-60045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4" name="Freeform 4" descr="Imagen que contiene Interfaz de usuario gráfica  Descripción generada automáticamente"/>
          <p:cNvSpPr/>
          <p:nvPr/>
        </p:nvSpPr>
        <p:spPr>
          <a:xfrm>
            <a:off x="975832" y="904272"/>
            <a:ext cx="2590327" cy="1144272"/>
          </a:xfrm>
          <a:custGeom>
            <a:avLst/>
            <a:gdLst/>
            <a:ahLst/>
            <a:cxnLst/>
            <a:rect l="l" t="t" r="r" b="b"/>
            <a:pathLst>
              <a:path w="2590327" h="1144272">
                <a:moveTo>
                  <a:pt x="0" y="0"/>
                </a:moveTo>
                <a:lnTo>
                  <a:pt x="2590328" y="0"/>
                </a:lnTo>
                <a:lnTo>
                  <a:pt x="2590328" y="1144272"/>
                </a:lnTo>
                <a:lnTo>
                  <a:pt x="0" y="11442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5" name="TextBox 5"/>
          <p:cNvSpPr txBox="1"/>
          <p:nvPr/>
        </p:nvSpPr>
        <p:spPr>
          <a:xfrm>
            <a:off x="3987600" y="1258777"/>
            <a:ext cx="9235425" cy="549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88"/>
              </a:lnSpc>
            </a:pPr>
            <a:r>
              <a:rPr lang="en-US" sz="440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Certificaciones de relevancia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966835"/>
            <a:ext cx="18288000" cy="1348740"/>
          </a:xfrm>
          <a:custGeom>
            <a:avLst/>
            <a:gdLst/>
            <a:ahLst/>
            <a:cxnLst/>
            <a:rect l="l" t="t" r="r" b="b"/>
            <a:pathLst>
              <a:path w="18288000" h="1348740">
                <a:moveTo>
                  <a:pt x="0" y="0"/>
                </a:moveTo>
                <a:lnTo>
                  <a:pt x="18288000" y="0"/>
                </a:lnTo>
                <a:lnTo>
                  <a:pt x="18288000" y="1348740"/>
                </a:lnTo>
                <a:lnTo>
                  <a:pt x="0" y="1348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Freeform 3" descr="Imagen que contiene Interfaz de usuario gráfica  Descripción generada automáticamente"/>
          <p:cNvSpPr/>
          <p:nvPr/>
        </p:nvSpPr>
        <p:spPr>
          <a:xfrm>
            <a:off x="975832" y="904272"/>
            <a:ext cx="2590327" cy="1144272"/>
          </a:xfrm>
          <a:custGeom>
            <a:avLst/>
            <a:gdLst/>
            <a:ahLst/>
            <a:cxnLst/>
            <a:rect l="l" t="t" r="r" b="b"/>
            <a:pathLst>
              <a:path w="2590327" h="1144272">
                <a:moveTo>
                  <a:pt x="0" y="0"/>
                </a:moveTo>
                <a:lnTo>
                  <a:pt x="2590328" y="0"/>
                </a:lnTo>
                <a:lnTo>
                  <a:pt x="2590328" y="1144272"/>
                </a:lnTo>
                <a:lnTo>
                  <a:pt x="0" y="1144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grpSp>
        <p:nvGrpSpPr>
          <p:cNvPr id="4" name="Group 4"/>
          <p:cNvGrpSpPr/>
          <p:nvPr/>
        </p:nvGrpSpPr>
        <p:grpSpPr>
          <a:xfrm>
            <a:off x="1627012" y="3334291"/>
            <a:ext cx="11092523" cy="3461200"/>
            <a:chOff x="0" y="0"/>
            <a:chExt cx="14790031" cy="4614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790031" cy="4614933"/>
            </a:xfrm>
            <a:custGeom>
              <a:avLst/>
              <a:gdLst/>
              <a:ahLst/>
              <a:cxnLst/>
              <a:rect l="l" t="t" r="r" b="b"/>
              <a:pathLst>
                <a:path w="14790031" h="4614933">
                  <a:moveTo>
                    <a:pt x="0" y="0"/>
                  </a:moveTo>
                  <a:lnTo>
                    <a:pt x="14790031" y="0"/>
                  </a:lnTo>
                  <a:lnTo>
                    <a:pt x="14790031" y="4614933"/>
                  </a:lnTo>
                  <a:lnTo>
                    <a:pt x="0" y="4614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4790031" cy="46149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28951" lvl="1" indent="-264475" algn="just">
                <a:lnSpc>
                  <a:spcPts val="2939"/>
                </a:lnSpc>
                <a:buFont typeface="Arial"/>
                <a:buChar char="•"/>
              </a:pP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Título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oficial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(Universidad de México/Instituto Europeo de Posgrado México) registrable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la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Senescyt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</a:p>
            <a:p>
              <a:pPr algn="just">
                <a:lnSpc>
                  <a:spcPts val="2939"/>
                </a:lnSpc>
              </a:pPr>
              <a:endParaRPr lang="en-US" sz="2449" dirty="0">
                <a:solidFill>
                  <a:srgbClr val="3B3D3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528951" lvl="1" indent="-264475" algn="just">
                <a:lnSpc>
                  <a:spcPts val="2939"/>
                </a:lnSpc>
                <a:buFont typeface="Arial"/>
                <a:buChar char="•"/>
              </a:pP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Título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propio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profesionalizante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reconocido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España.</a:t>
              </a:r>
            </a:p>
            <a:p>
              <a:pPr algn="just">
                <a:lnSpc>
                  <a:spcPts val="2939"/>
                </a:lnSpc>
              </a:pPr>
              <a:endParaRPr lang="en-US" sz="2449" dirty="0">
                <a:solidFill>
                  <a:srgbClr val="3B3D3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528951" lvl="1" indent="-264475" algn="just">
                <a:lnSpc>
                  <a:spcPts val="2939"/>
                </a:lnSpc>
                <a:buFont typeface="Arial"/>
                <a:buChar char="•"/>
              </a:pP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Certificados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la Escuela de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Habilidades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</a:t>
              </a:r>
            </a:p>
            <a:p>
              <a:pPr algn="just">
                <a:lnSpc>
                  <a:spcPts val="2939"/>
                </a:lnSpc>
              </a:pPr>
              <a:endParaRPr lang="en-US" sz="2449" dirty="0">
                <a:solidFill>
                  <a:srgbClr val="3B3D3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528951" lvl="1" indent="-264475" algn="just">
                <a:lnSpc>
                  <a:spcPts val="2939"/>
                </a:lnSpc>
                <a:buFont typeface="Arial"/>
                <a:buChar char="•"/>
              </a:pP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Certificación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SUMMA (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reconocido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Estados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Unidos).</a:t>
              </a:r>
            </a:p>
            <a:p>
              <a:pPr algn="just">
                <a:lnSpc>
                  <a:spcPts val="2939"/>
                </a:lnSpc>
              </a:pPr>
              <a:endParaRPr lang="en-US" sz="2449" dirty="0">
                <a:solidFill>
                  <a:srgbClr val="3B3D3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528951" lvl="1" indent="-264475" algn="just">
                <a:lnSpc>
                  <a:spcPts val="2939"/>
                </a:lnSpc>
                <a:buFont typeface="Arial"/>
                <a:buChar char="•"/>
              </a:pP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Certificaciones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por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módulos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cada</a:t>
              </a:r>
              <a:r>
                <a:rPr lang="en-US" sz="2449" dirty="0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49" dirty="0" err="1">
                  <a:solidFill>
                    <a:srgbClr val="3B3D3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posgrado</a:t>
              </a:r>
              <a:endParaRPr lang="en-US" sz="2449" dirty="0">
                <a:solidFill>
                  <a:srgbClr val="3B3D3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0373710" y="2454448"/>
            <a:ext cx="11268355" cy="6694572"/>
          </a:xfrm>
          <a:custGeom>
            <a:avLst/>
            <a:gdLst/>
            <a:ahLst/>
            <a:cxnLst/>
            <a:rect l="l" t="t" r="r" b="b"/>
            <a:pathLst>
              <a:path w="11268355" h="6694572">
                <a:moveTo>
                  <a:pt x="0" y="0"/>
                </a:moveTo>
                <a:lnTo>
                  <a:pt x="11268355" y="0"/>
                </a:lnTo>
                <a:lnTo>
                  <a:pt x="11268355" y="6694572"/>
                </a:lnTo>
                <a:lnTo>
                  <a:pt x="0" y="6694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626" t="-14742" b="-23033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8" name="TextBox 8"/>
          <p:cNvSpPr txBox="1"/>
          <p:nvPr/>
        </p:nvSpPr>
        <p:spPr>
          <a:xfrm>
            <a:off x="3987600" y="975107"/>
            <a:ext cx="13476328" cy="1073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88"/>
              </a:lnSpc>
            </a:pPr>
            <a:r>
              <a:rPr lang="en-US" sz="440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Nuestros alumnos reciben múltiples  titulaciones/certificados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27012" y="7751394"/>
            <a:ext cx="10072311" cy="644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8"/>
              </a:lnSpc>
            </a:pPr>
            <a:r>
              <a:rPr lang="en-US" sz="260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Las maestrías duran entre 14 y 15 meses. Demandan entre 6 y 8 horas semanales.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966835"/>
            <a:ext cx="18288000" cy="1348740"/>
          </a:xfrm>
          <a:custGeom>
            <a:avLst/>
            <a:gdLst/>
            <a:ahLst/>
            <a:cxnLst/>
            <a:rect l="l" t="t" r="r" b="b"/>
            <a:pathLst>
              <a:path w="18288000" h="1348740">
                <a:moveTo>
                  <a:pt x="0" y="0"/>
                </a:moveTo>
                <a:lnTo>
                  <a:pt x="18288000" y="0"/>
                </a:lnTo>
                <a:lnTo>
                  <a:pt x="18288000" y="1348740"/>
                </a:lnTo>
                <a:lnTo>
                  <a:pt x="0" y="1348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Freeform 3"/>
          <p:cNvSpPr/>
          <p:nvPr/>
        </p:nvSpPr>
        <p:spPr>
          <a:xfrm>
            <a:off x="7275436" y="2515669"/>
            <a:ext cx="8551927" cy="5867560"/>
          </a:xfrm>
          <a:custGeom>
            <a:avLst/>
            <a:gdLst/>
            <a:ahLst/>
            <a:cxnLst/>
            <a:rect l="l" t="t" r="r" b="b"/>
            <a:pathLst>
              <a:path w="8551927" h="5867560">
                <a:moveTo>
                  <a:pt x="0" y="0"/>
                </a:moveTo>
                <a:lnTo>
                  <a:pt x="8551927" y="0"/>
                </a:lnTo>
                <a:lnTo>
                  <a:pt x="8551927" y="5867560"/>
                </a:lnTo>
                <a:lnTo>
                  <a:pt x="0" y="5867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0436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4" name="TextBox 4"/>
          <p:cNvSpPr txBox="1"/>
          <p:nvPr/>
        </p:nvSpPr>
        <p:spPr>
          <a:xfrm>
            <a:off x="774016" y="657051"/>
            <a:ext cx="7288588" cy="549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88"/>
              </a:lnSpc>
            </a:pPr>
            <a:r>
              <a:rPr lang="en-US" sz="440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Portafolio de posgrados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350261" y="2692513"/>
            <a:ext cx="3086100" cy="2279559"/>
            <a:chOff x="0" y="0"/>
            <a:chExt cx="812800" cy="6003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00378"/>
            </a:xfrm>
            <a:custGeom>
              <a:avLst/>
              <a:gdLst/>
              <a:ahLst/>
              <a:cxnLst/>
              <a:rect l="l" t="t" r="r" b="b"/>
              <a:pathLst>
                <a:path w="812800" h="60037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472437"/>
                  </a:lnTo>
                  <a:cubicBezTo>
                    <a:pt x="812800" y="506369"/>
                    <a:pt x="799321" y="538911"/>
                    <a:pt x="775327" y="562905"/>
                  </a:cubicBezTo>
                  <a:cubicBezTo>
                    <a:pt x="751333" y="586898"/>
                    <a:pt x="718791" y="600378"/>
                    <a:pt x="684859" y="600378"/>
                  </a:cubicBezTo>
                  <a:lnTo>
                    <a:pt x="127941" y="600378"/>
                  </a:lnTo>
                  <a:cubicBezTo>
                    <a:pt x="94009" y="600378"/>
                    <a:pt x="61467" y="586898"/>
                    <a:pt x="37473" y="562905"/>
                  </a:cubicBezTo>
                  <a:cubicBezTo>
                    <a:pt x="13479" y="538911"/>
                    <a:pt x="0" y="506369"/>
                    <a:pt x="0" y="47243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DE709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638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24220" y="4175553"/>
            <a:ext cx="2987733" cy="600165"/>
            <a:chOff x="0" y="0"/>
            <a:chExt cx="3983644" cy="8002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83644" cy="800220"/>
            </a:xfrm>
            <a:custGeom>
              <a:avLst/>
              <a:gdLst/>
              <a:ahLst/>
              <a:cxnLst/>
              <a:rect l="l" t="t" r="r" b="b"/>
              <a:pathLst>
                <a:path w="3983644" h="800220">
                  <a:moveTo>
                    <a:pt x="0" y="0"/>
                  </a:moveTo>
                  <a:lnTo>
                    <a:pt x="3983644" y="0"/>
                  </a:lnTo>
                  <a:lnTo>
                    <a:pt x="3983644" y="800220"/>
                  </a:lnTo>
                  <a:lnTo>
                    <a:pt x="0" y="8002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983644" cy="8002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MBA’s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007283" y="2849316"/>
            <a:ext cx="1772057" cy="1317803"/>
            <a:chOff x="0" y="0"/>
            <a:chExt cx="2362743" cy="17570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62743" cy="1757070"/>
            </a:xfrm>
            <a:custGeom>
              <a:avLst/>
              <a:gdLst/>
              <a:ahLst/>
              <a:cxnLst/>
              <a:rect l="l" t="t" r="r" b="b"/>
              <a:pathLst>
                <a:path w="2362743" h="1757070">
                  <a:moveTo>
                    <a:pt x="0" y="0"/>
                  </a:moveTo>
                  <a:lnTo>
                    <a:pt x="2362743" y="0"/>
                  </a:lnTo>
                  <a:lnTo>
                    <a:pt x="2362743" y="1757070"/>
                  </a:lnTo>
                  <a:lnTo>
                    <a:pt x="0" y="17570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2362743" cy="17665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920"/>
                </a:lnSpc>
              </a:pPr>
              <a:r>
                <a:rPr lang="en-US" sz="66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25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24220" y="5722807"/>
            <a:ext cx="3086100" cy="2279559"/>
            <a:chOff x="0" y="0"/>
            <a:chExt cx="812800" cy="6003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00378"/>
            </a:xfrm>
            <a:custGeom>
              <a:avLst/>
              <a:gdLst/>
              <a:ahLst/>
              <a:cxnLst/>
              <a:rect l="l" t="t" r="r" b="b"/>
              <a:pathLst>
                <a:path w="812800" h="60037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472437"/>
                  </a:lnTo>
                  <a:cubicBezTo>
                    <a:pt x="812800" y="506369"/>
                    <a:pt x="799321" y="538911"/>
                    <a:pt x="775327" y="562905"/>
                  </a:cubicBezTo>
                  <a:cubicBezTo>
                    <a:pt x="751333" y="586898"/>
                    <a:pt x="718791" y="600378"/>
                    <a:pt x="684859" y="600378"/>
                  </a:cubicBezTo>
                  <a:lnTo>
                    <a:pt x="127941" y="600378"/>
                  </a:lnTo>
                  <a:cubicBezTo>
                    <a:pt x="94009" y="600378"/>
                    <a:pt x="61467" y="586898"/>
                    <a:pt x="37473" y="562905"/>
                  </a:cubicBezTo>
                  <a:cubicBezTo>
                    <a:pt x="13479" y="538911"/>
                    <a:pt x="0" y="506369"/>
                    <a:pt x="0" y="47243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DE709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638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38063" y="6886494"/>
            <a:ext cx="2987733" cy="600165"/>
            <a:chOff x="0" y="0"/>
            <a:chExt cx="3983644" cy="8002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983644" cy="800220"/>
            </a:xfrm>
            <a:custGeom>
              <a:avLst/>
              <a:gdLst/>
              <a:ahLst/>
              <a:cxnLst/>
              <a:rect l="l" t="t" r="r" b="b"/>
              <a:pathLst>
                <a:path w="3983644" h="800220">
                  <a:moveTo>
                    <a:pt x="0" y="0"/>
                  </a:moveTo>
                  <a:lnTo>
                    <a:pt x="3983644" y="0"/>
                  </a:lnTo>
                  <a:lnTo>
                    <a:pt x="3983644" y="800220"/>
                  </a:lnTo>
                  <a:lnTo>
                    <a:pt x="0" y="8002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3983644" cy="8002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Maestrías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145901" y="5722807"/>
            <a:ext cx="1772057" cy="1317803"/>
            <a:chOff x="0" y="0"/>
            <a:chExt cx="2362743" cy="175707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62743" cy="1757070"/>
            </a:xfrm>
            <a:custGeom>
              <a:avLst/>
              <a:gdLst/>
              <a:ahLst/>
              <a:cxnLst/>
              <a:rect l="l" t="t" r="r" b="b"/>
              <a:pathLst>
                <a:path w="2362743" h="1757070">
                  <a:moveTo>
                    <a:pt x="0" y="0"/>
                  </a:moveTo>
                  <a:lnTo>
                    <a:pt x="2362743" y="0"/>
                  </a:lnTo>
                  <a:lnTo>
                    <a:pt x="2362743" y="1757070"/>
                  </a:lnTo>
                  <a:lnTo>
                    <a:pt x="0" y="17570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2362743" cy="17665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920"/>
                </a:lnSpc>
              </a:pPr>
              <a:r>
                <a:rPr lang="en-US" sz="66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39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966835"/>
            <a:ext cx="18288000" cy="1348740"/>
          </a:xfrm>
          <a:custGeom>
            <a:avLst/>
            <a:gdLst/>
            <a:ahLst/>
            <a:cxnLst/>
            <a:rect l="l" t="t" r="r" b="b"/>
            <a:pathLst>
              <a:path w="18288000" h="1348740">
                <a:moveTo>
                  <a:pt x="0" y="0"/>
                </a:moveTo>
                <a:lnTo>
                  <a:pt x="18288000" y="0"/>
                </a:lnTo>
                <a:lnTo>
                  <a:pt x="18288000" y="1348740"/>
                </a:lnTo>
                <a:lnTo>
                  <a:pt x="0" y="1348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Freeform 3"/>
          <p:cNvSpPr/>
          <p:nvPr/>
        </p:nvSpPr>
        <p:spPr>
          <a:xfrm>
            <a:off x="6616377" y="2401050"/>
            <a:ext cx="10099284" cy="5867560"/>
          </a:xfrm>
          <a:custGeom>
            <a:avLst/>
            <a:gdLst/>
            <a:ahLst/>
            <a:cxnLst/>
            <a:rect l="l" t="t" r="r" b="b"/>
            <a:pathLst>
              <a:path w="10099284" h="5867560">
                <a:moveTo>
                  <a:pt x="0" y="0"/>
                </a:moveTo>
                <a:lnTo>
                  <a:pt x="10099283" y="0"/>
                </a:lnTo>
                <a:lnTo>
                  <a:pt x="10099283" y="5867560"/>
                </a:lnTo>
                <a:lnTo>
                  <a:pt x="0" y="5867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6254" r="-408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4" name="TextBox 4"/>
          <p:cNvSpPr txBox="1"/>
          <p:nvPr/>
        </p:nvSpPr>
        <p:spPr>
          <a:xfrm>
            <a:off x="774016" y="657051"/>
            <a:ext cx="7288588" cy="549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88"/>
              </a:lnSpc>
            </a:pPr>
            <a:r>
              <a:rPr lang="en-US" sz="440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Portafolio de posgrados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350261" y="2692513"/>
            <a:ext cx="3086100" cy="2279559"/>
            <a:chOff x="0" y="0"/>
            <a:chExt cx="812800" cy="6003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00378"/>
            </a:xfrm>
            <a:custGeom>
              <a:avLst/>
              <a:gdLst/>
              <a:ahLst/>
              <a:cxnLst/>
              <a:rect l="l" t="t" r="r" b="b"/>
              <a:pathLst>
                <a:path w="812800" h="60037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472437"/>
                  </a:lnTo>
                  <a:cubicBezTo>
                    <a:pt x="812800" y="506369"/>
                    <a:pt x="799321" y="538911"/>
                    <a:pt x="775327" y="562905"/>
                  </a:cubicBezTo>
                  <a:cubicBezTo>
                    <a:pt x="751333" y="586898"/>
                    <a:pt x="718791" y="600378"/>
                    <a:pt x="684859" y="600378"/>
                  </a:cubicBezTo>
                  <a:lnTo>
                    <a:pt x="127941" y="600378"/>
                  </a:lnTo>
                  <a:cubicBezTo>
                    <a:pt x="94009" y="600378"/>
                    <a:pt x="61467" y="586898"/>
                    <a:pt x="37473" y="562905"/>
                  </a:cubicBezTo>
                  <a:cubicBezTo>
                    <a:pt x="13479" y="538911"/>
                    <a:pt x="0" y="506369"/>
                    <a:pt x="0" y="47243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DE709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638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99445" y="3232128"/>
            <a:ext cx="2987733" cy="1515999"/>
            <a:chOff x="0" y="0"/>
            <a:chExt cx="3983644" cy="20213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83644" cy="2021332"/>
            </a:xfrm>
            <a:custGeom>
              <a:avLst/>
              <a:gdLst/>
              <a:ahLst/>
              <a:cxnLst/>
              <a:rect l="l" t="t" r="r" b="b"/>
              <a:pathLst>
                <a:path w="3983644" h="2021332">
                  <a:moveTo>
                    <a:pt x="0" y="0"/>
                  </a:moveTo>
                  <a:lnTo>
                    <a:pt x="3983644" y="0"/>
                  </a:lnTo>
                  <a:lnTo>
                    <a:pt x="3983644" y="2021332"/>
                  </a:lnTo>
                  <a:lnTo>
                    <a:pt x="0" y="20213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983644" cy="20213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MBA’s</a:t>
              </a:r>
            </a:p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(general, directivo)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24220" y="5722807"/>
            <a:ext cx="3086100" cy="2279559"/>
            <a:chOff x="0" y="0"/>
            <a:chExt cx="812800" cy="6003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00378"/>
            </a:xfrm>
            <a:custGeom>
              <a:avLst/>
              <a:gdLst/>
              <a:ahLst/>
              <a:cxnLst/>
              <a:rect l="l" t="t" r="r" b="b"/>
              <a:pathLst>
                <a:path w="812800" h="60037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472437"/>
                  </a:lnTo>
                  <a:cubicBezTo>
                    <a:pt x="812800" y="506369"/>
                    <a:pt x="799321" y="538911"/>
                    <a:pt x="775327" y="562905"/>
                  </a:cubicBezTo>
                  <a:cubicBezTo>
                    <a:pt x="751333" y="586898"/>
                    <a:pt x="718791" y="600378"/>
                    <a:pt x="684859" y="600378"/>
                  </a:cubicBezTo>
                  <a:lnTo>
                    <a:pt x="127941" y="600378"/>
                  </a:lnTo>
                  <a:cubicBezTo>
                    <a:pt x="94009" y="600378"/>
                    <a:pt x="61467" y="586898"/>
                    <a:pt x="37473" y="562905"/>
                  </a:cubicBezTo>
                  <a:cubicBezTo>
                    <a:pt x="13479" y="538911"/>
                    <a:pt x="0" y="506369"/>
                    <a:pt x="0" y="47243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DE709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638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48628" y="6104588"/>
            <a:ext cx="2987733" cy="1515999"/>
            <a:chOff x="0" y="0"/>
            <a:chExt cx="3983644" cy="202133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983644" cy="2021332"/>
            </a:xfrm>
            <a:custGeom>
              <a:avLst/>
              <a:gdLst/>
              <a:ahLst/>
              <a:cxnLst/>
              <a:rect l="l" t="t" r="r" b="b"/>
              <a:pathLst>
                <a:path w="3983644" h="2021332">
                  <a:moveTo>
                    <a:pt x="0" y="0"/>
                  </a:moveTo>
                  <a:lnTo>
                    <a:pt x="3983644" y="0"/>
                  </a:lnTo>
                  <a:lnTo>
                    <a:pt x="3983644" y="2021332"/>
                  </a:lnTo>
                  <a:lnTo>
                    <a:pt x="0" y="20213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3983644" cy="20213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Maestrías</a:t>
              </a:r>
            </a:p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3B3D3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(específico y ejecutivo)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</TotalTime>
  <Words>483</Words>
  <Application>Microsoft Office PowerPoint</Application>
  <PresentationFormat>Personalizado</PresentationFormat>
  <Paragraphs>58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Montserrat Bold</vt:lpstr>
      <vt:lpstr>Montserrat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actualizada JUL 2025</dc:title>
  <dc:creator>Ángela Hidalgo</dc:creator>
  <cp:lastModifiedBy>Ángela Hidalgo</cp:lastModifiedBy>
  <cp:revision>8</cp:revision>
  <cp:lastPrinted>2025-11-24T16:23:21Z</cp:lastPrinted>
  <dcterms:created xsi:type="dcterms:W3CDTF">2006-08-16T00:00:00Z</dcterms:created>
  <dcterms:modified xsi:type="dcterms:W3CDTF">2025-12-18T16:21:28Z</dcterms:modified>
  <dc:identifier>DAGtbnaBO_8</dc:identifier>
</cp:coreProperties>
</file>